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72" r:id="rId2"/>
    <p:sldId id="274" r:id="rId3"/>
    <p:sldId id="276" r:id="rId4"/>
    <p:sldId id="277" r:id="rId5"/>
    <p:sldId id="278" r:id="rId6"/>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660"/>
  </p:normalViewPr>
  <p:slideViewPr>
    <p:cSldViewPr snapToGrid="0">
      <p:cViewPr varScale="1">
        <p:scale>
          <a:sx n="101" d="100"/>
          <a:sy n="101" d="100"/>
        </p:scale>
        <p:origin x="3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5C40D92E-DD47-4849-8B34-7238CE6F3AA7}" type="datetimeFigureOut">
              <a:rPr lang="en-US" smtClean="0"/>
              <a:t>9/8/2026</a:t>
            </a:fld>
            <a:endParaRPr lang="en-US" dirty="0"/>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ED90AEDB-D73F-44EC-BB50-17779FA8BC28}" type="slidenum">
              <a:rPr lang="en-US" smtClean="0"/>
              <a:t>‹#›</a:t>
            </a:fld>
            <a:endParaRPr lang="en-US" dirty="0"/>
          </a:p>
        </p:txBody>
      </p:sp>
    </p:spTree>
    <p:extLst>
      <p:ext uri="{BB962C8B-B14F-4D97-AF65-F5344CB8AC3E}">
        <p14:creationId xmlns:p14="http://schemas.microsoft.com/office/powerpoint/2010/main" val="3930801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FFE00-EEA0-F70A-68B7-BA6593690F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A3F45A-5B37-EF83-77F5-6674211C32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37F0C3-DC86-E304-3FB0-70B54422C638}"/>
              </a:ext>
            </a:extLst>
          </p:cNvPr>
          <p:cNvSpPr>
            <a:spLocks noGrp="1"/>
          </p:cNvSpPr>
          <p:nvPr>
            <p:ph type="body" idx="1"/>
          </p:nvPr>
        </p:nvSpPr>
        <p:spPr/>
        <p:txBody>
          <a:bodyPr/>
          <a:lstStyle/>
          <a:p>
            <a:r>
              <a:rPr lang="en-US" sz="1400" b="1" dirty="0"/>
              <a:t>(2.) Building and Grounds Volunteer Working agreement on page 181 of the Parish and School Resource Manual; (2)</a:t>
            </a:r>
          </a:p>
        </p:txBody>
      </p:sp>
      <p:sp>
        <p:nvSpPr>
          <p:cNvPr id="4" name="Slide Number Placeholder 3">
            <a:extLst>
              <a:ext uri="{FF2B5EF4-FFF2-40B4-BE49-F238E27FC236}">
                <a16:creationId xmlns:a16="http://schemas.microsoft.com/office/drawing/2014/main" id="{0E96E440-20DB-348E-B9AD-A2F86865F95C}"/>
              </a:ext>
            </a:extLst>
          </p:cNvPr>
          <p:cNvSpPr>
            <a:spLocks noGrp="1"/>
          </p:cNvSpPr>
          <p:nvPr>
            <p:ph type="sldNum" sz="quarter" idx="5"/>
          </p:nvPr>
        </p:nvSpPr>
        <p:spPr/>
        <p:txBody>
          <a:bodyPr/>
          <a:lstStyle/>
          <a:p>
            <a:fld id="{ED90AEDB-D73F-44EC-BB50-17779FA8BC28}" type="slidenum">
              <a:rPr lang="en-US" smtClean="0"/>
              <a:t>1</a:t>
            </a:fld>
            <a:endParaRPr lang="en-US" dirty="0"/>
          </a:p>
        </p:txBody>
      </p:sp>
    </p:spTree>
    <p:extLst>
      <p:ext uri="{BB962C8B-B14F-4D97-AF65-F5344CB8AC3E}">
        <p14:creationId xmlns:p14="http://schemas.microsoft.com/office/powerpoint/2010/main" val="3331803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5FD68-27C4-3FCD-4F66-BC74CC2A44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057242-B7CD-C100-6583-5696208B49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AF94B0-696E-9BC9-6933-3CD753E8A2D3}"/>
              </a:ext>
            </a:extLst>
          </p:cNvPr>
          <p:cNvSpPr>
            <a:spLocks noGrp="1"/>
          </p:cNvSpPr>
          <p:nvPr>
            <p:ph type="body" idx="1"/>
          </p:nvPr>
        </p:nvSpPr>
        <p:spPr/>
        <p:txBody>
          <a:bodyPr/>
          <a:lstStyle/>
          <a:p>
            <a:pPr marL="0" indent="0">
              <a:buFont typeface="+mj-lt"/>
              <a:buNone/>
            </a:pPr>
            <a:r>
              <a:rPr lang="en-US" sz="1400" b="1" dirty="0"/>
              <a:t>(g) Releases from all claims, demands or causes of action arising therefrom; </a:t>
            </a:r>
          </a:p>
        </p:txBody>
      </p:sp>
      <p:sp>
        <p:nvSpPr>
          <p:cNvPr id="4" name="Slide Number Placeholder 3">
            <a:extLst>
              <a:ext uri="{FF2B5EF4-FFF2-40B4-BE49-F238E27FC236}">
                <a16:creationId xmlns:a16="http://schemas.microsoft.com/office/drawing/2014/main" id="{38653F62-8288-C721-E7AD-91480F0A0EAF}"/>
              </a:ext>
            </a:extLst>
          </p:cNvPr>
          <p:cNvSpPr>
            <a:spLocks noGrp="1"/>
          </p:cNvSpPr>
          <p:nvPr>
            <p:ph type="sldNum" sz="quarter" idx="5"/>
          </p:nvPr>
        </p:nvSpPr>
        <p:spPr/>
        <p:txBody>
          <a:bodyPr/>
          <a:lstStyle/>
          <a:p>
            <a:fld id="{ED90AEDB-D73F-44EC-BB50-17779FA8BC28}" type="slidenum">
              <a:rPr lang="en-US" smtClean="0"/>
              <a:t>2</a:t>
            </a:fld>
            <a:endParaRPr lang="en-US" dirty="0"/>
          </a:p>
        </p:txBody>
      </p:sp>
    </p:spTree>
    <p:extLst>
      <p:ext uri="{BB962C8B-B14F-4D97-AF65-F5344CB8AC3E}">
        <p14:creationId xmlns:p14="http://schemas.microsoft.com/office/powerpoint/2010/main" val="3271407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FFAD1-AC56-D005-9B21-280856EDB0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50FA05-1A0F-68D6-DECA-426F180881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9951D7-58F9-B98E-D734-3EC053B24195}"/>
              </a:ext>
            </a:extLst>
          </p:cNvPr>
          <p:cNvSpPr>
            <a:spLocks noGrp="1"/>
          </p:cNvSpPr>
          <p:nvPr>
            <p:ph type="body" idx="1"/>
          </p:nvPr>
        </p:nvSpPr>
        <p:spPr/>
        <p:txBody>
          <a:bodyPr/>
          <a:lstStyle/>
          <a:p>
            <a:endParaRPr lang="en-US" sz="1400" b="1" dirty="0"/>
          </a:p>
        </p:txBody>
      </p:sp>
      <p:sp>
        <p:nvSpPr>
          <p:cNvPr id="4" name="Slide Number Placeholder 3">
            <a:extLst>
              <a:ext uri="{FF2B5EF4-FFF2-40B4-BE49-F238E27FC236}">
                <a16:creationId xmlns:a16="http://schemas.microsoft.com/office/drawing/2014/main" id="{1F013775-B439-140F-C8BF-AF260430247C}"/>
              </a:ext>
            </a:extLst>
          </p:cNvPr>
          <p:cNvSpPr>
            <a:spLocks noGrp="1"/>
          </p:cNvSpPr>
          <p:nvPr>
            <p:ph type="sldNum" sz="quarter" idx="5"/>
          </p:nvPr>
        </p:nvSpPr>
        <p:spPr/>
        <p:txBody>
          <a:bodyPr/>
          <a:lstStyle/>
          <a:p>
            <a:fld id="{ED90AEDB-D73F-44EC-BB50-17779FA8BC28}" type="slidenum">
              <a:rPr lang="en-US" smtClean="0"/>
              <a:t>3</a:t>
            </a:fld>
            <a:endParaRPr lang="en-US" dirty="0"/>
          </a:p>
        </p:txBody>
      </p:sp>
    </p:spTree>
    <p:extLst>
      <p:ext uri="{BB962C8B-B14F-4D97-AF65-F5344CB8AC3E}">
        <p14:creationId xmlns:p14="http://schemas.microsoft.com/office/powerpoint/2010/main" val="2389413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B0014-DE3F-1F3A-8B7E-34F00345BB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1A6C2A-8863-11CD-A3B5-8D0D224041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4EF605-59CA-3322-9B74-226DA80B584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(1.) c. VIRTUS Requirements  certification includes background screening, code of conduct review, and recertification every three years. (3.) and assigns a designated school employee to supervise.</a:t>
            </a:r>
          </a:p>
          <a:p>
            <a:endParaRPr lang="en-US" sz="1400" b="1" dirty="0"/>
          </a:p>
        </p:txBody>
      </p:sp>
      <p:sp>
        <p:nvSpPr>
          <p:cNvPr id="4" name="Slide Number Placeholder 3">
            <a:extLst>
              <a:ext uri="{FF2B5EF4-FFF2-40B4-BE49-F238E27FC236}">
                <a16:creationId xmlns:a16="http://schemas.microsoft.com/office/drawing/2014/main" id="{E507B518-2D28-806F-67DB-8AD17BA9C8AF}"/>
              </a:ext>
            </a:extLst>
          </p:cNvPr>
          <p:cNvSpPr>
            <a:spLocks noGrp="1"/>
          </p:cNvSpPr>
          <p:nvPr>
            <p:ph type="sldNum" sz="quarter" idx="5"/>
          </p:nvPr>
        </p:nvSpPr>
        <p:spPr/>
        <p:txBody>
          <a:bodyPr/>
          <a:lstStyle/>
          <a:p>
            <a:fld id="{ED90AEDB-D73F-44EC-BB50-17779FA8BC28}" type="slidenum">
              <a:rPr lang="en-US" smtClean="0"/>
              <a:t>4</a:t>
            </a:fld>
            <a:endParaRPr lang="en-US" dirty="0"/>
          </a:p>
        </p:txBody>
      </p:sp>
    </p:spTree>
    <p:extLst>
      <p:ext uri="{BB962C8B-B14F-4D97-AF65-F5344CB8AC3E}">
        <p14:creationId xmlns:p14="http://schemas.microsoft.com/office/powerpoint/2010/main" val="1847287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CDC11-0FAE-B206-0D11-8972ED5422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2F12F9-A845-59A5-7F5B-FCAD004BD3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42B40A-2216-3E4B-44B0-47C15D264503}"/>
              </a:ext>
            </a:extLst>
          </p:cNvPr>
          <p:cNvSpPr>
            <a:spLocks noGrp="1"/>
          </p:cNvSpPr>
          <p:nvPr>
            <p:ph type="body" idx="1"/>
          </p:nvPr>
        </p:nvSpPr>
        <p:spPr/>
        <p:txBody>
          <a:bodyPr/>
          <a:lstStyle/>
          <a:p>
            <a:r>
              <a:rPr lang="en-US" sz="1400" b="1" dirty="0"/>
              <a:t>(4.) Such as elections;  Exclusions of Coverage: </a:t>
            </a:r>
            <a:r>
              <a:rPr lang="en-US" sz="1400" dirty="0"/>
              <a:t>if you decide to go forward with you should have some sort of consent and liability waiver or general liability insurance naming the parish/school and the Diocese as additional insureds should be required</a:t>
            </a:r>
            <a:endParaRPr lang="en-US" sz="1400" b="1" dirty="0"/>
          </a:p>
        </p:txBody>
      </p:sp>
      <p:sp>
        <p:nvSpPr>
          <p:cNvPr id="4" name="Slide Number Placeholder 3">
            <a:extLst>
              <a:ext uri="{FF2B5EF4-FFF2-40B4-BE49-F238E27FC236}">
                <a16:creationId xmlns:a16="http://schemas.microsoft.com/office/drawing/2014/main" id="{BD727F94-8EE8-DA12-74E4-A9CC8237F98E}"/>
              </a:ext>
            </a:extLst>
          </p:cNvPr>
          <p:cNvSpPr>
            <a:spLocks noGrp="1"/>
          </p:cNvSpPr>
          <p:nvPr>
            <p:ph type="sldNum" sz="quarter" idx="5"/>
          </p:nvPr>
        </p:nvSpPr>
        <p:spPr/>
        <p:txBody>
          <a:bodyPr/>
          <a:lstStyle/>
          <a:p>
            <a:fld id="{ED90AEDB-D73F-44EC-BB50-17779FA8BC28}" type="slidenum">
              <a:rPr lang="en-US" smtClean="0"/>
              <a:t>5</a:t>
            </a:fld>
            <a:endParaRPr lang="en-US" dirty="0"/>
          </a:p>
        </p:txBody>
      </p:sp>
    </p:spTree>
    <p:extLst>
      <p:ext uri="{BB962C8B-B14F-4D97-AF65-F5344CB8AC3E}">
        <p14:creationId xmlns:p14="http://schemas.microsoft.com/office/powerpoint/2010/main" val="918685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2E728-A268-0F61-6DF5-AE72848B97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83E6D96-BD91-719B-74C0-6B0DF45E3F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B41CFD2-0211-3083-5AA0-F1E64BFAAECB}"/>
              </a:ext>
            </a:extLst>
          </p:cNvPr>
          <p:cNvSpPr>
            <a:spLocks noGrp="1"/>
          </p:cNvSpPr>
          <p:nvPr>
            <p:ph type="dt" sz="half" idx="10"/>
          </p:nvPr>
        </p:nvSpPr>
        <p:spPr/>
        <p:txBody>
          <a:bodyPr/>
          <a:lstStyle/>
          <a:p>
            <a:fld id="{12AAD92F-D271-4BFC-A065-348E1169A5C6}" type="datetime1">
              <a:rPr lang="en-US" smtClean="0"/>
              <a:t>9/8/2026</a:t>
            </a:fld>
            <a:endParaRPr lang="en-US" dirty="0"/>
          </a:p>
        </p:txBody>
      </p:sp>
      <p:sp>
        <p:nvSpPr>
          <p:cNvPr id="5" name="Footer Placeholder 4">
            <a:extLst>
              <a:ext uri="{FF2B5EF4-FFF2-40B4-BE49-F238E27FC236}">
                <a16:creationId xmlns:a16="http://schemas.microsoft.com/office/drawing/2014/main" id="{4B8C0195-222B-D82F-1AB0-E40A575164F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BBDDF1E-EF4A-7A8B-05E6-3AB9589A132B}"/>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344116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525C9-3010-0C58-E6AB-9F01607AF7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C73B00-C2F5-CF69-634E-0AC5F72653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987CBA-4A57-1DBD-CA40-5CC100BC0269}"/>
              </a:ext>
            </a:extLst>
          </p:cNvPr>
          <p:cNvSpPr>
            <a:spLocks noGrp="1"/>
          </p:cNvSpPr>
          <p:nvPr>
            <p:ph type="dt" sz="half" idx="10"/>
          </p:nvPr>
        </p:nvSpPr>
        <p:spPr/>
        <p:txBody>
          <a:bodyPr/>
          <a:lstStyle/>
          <a:p>
            <a:fld id="{75C900D3-2F22-4E09-9D22-F26E05DC6326}" type="datetime1">
              <a:rPr lang="en-US" smtClean="0"/>
              <a:t>9/8/2026</a:t>
            </a:fld>
            <a:endParaRPr lang="en-US" dirty="0"/>
          </a:p>
        </p:txBody>
      </p:sp>
      <p:sp>
        <p:nvSpPr>
          <p:cNvPr id="5" name="Footer Placeholder 4">
            <a:extLst>
              <a:ext uri="{FF2B5EF4-FFF2-40B4-BE49-F238E27FC236}">
                <a16:creationId xmlns:a16="http://schemas.microsoft.com/office/drawing/2014/main" id="{2792735B-1A2D-AF54-40E6-F34594C93B9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DA9E7EA-7036-745C-35A1-DD44B6BBA5A4}"/>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1126915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12E35-F5F6-27A3-0A06-6486E445E2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C3F5932-227B-DC17-8EB9-DF52CC6DA85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B9D4CB-36DD-007D-21D6-8871BCABAAA2}"/>
              </a:ext>
            </a:extLst>
          </p:cNvPr>
          <p:cNvSpPr>
            <a:spLocks noGrp="1"/>
          </p:cNvSpPr>
          <p:nvPr>
            <p:ph type="dt" sz="half" idx="10"/>
          </p:nvPr>
        </p:nvSpPr>
        <p:spPr/>
        <p:txBody>
          <a:bodyPr/>
          <a:lstStyle/>
          <a:p>
            <a:fld id="{0A061B44-717A-4A5C-8F06-A6796031036F}" type="datetime1">
              <a:rPr lang="en-US" smtClean="0"/>
              <a:t>9/8/2026</a:t>
            </a:fld>
            <a:endParaRPr lang="en-US" dirty="0"/>
          </a:p>
        </p:txBody>
      </p:sp>
      <p:sp>
        <p:nvSpPr>
          <p:cNvPr id="5" name="Footer Placeholder 4">
            <a:extLst>
              <a:ext uri="{FF2B5EF4-FFF2-40B4-BE49-F238E27FC236}">
                <a16:creationId xmlns:a16="http://schemas.microsoft.com/office/drawing/2014/main" id="{4A78B2CC-4C3C-CBB1-F576-98F7A5B63EF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729E95F-549A-8F59-7054-92793A75CAB6}"/>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1305351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0068C-B0F6-2490-14E1-69B6413DCD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25ACB6-D676-5ADF-66F2-9FC65E8186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806140-19E2-B391-3D96-8ECDD370C9F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C17AB9-0B45-2309-CE46-5918A5354B7B}"/>
              </a:ext>
            </a:extLst>
          </p:cNvPr>
          <p:cNvSpPr>
            <a:spLocks noGrp="1"/>
          </p:cNvSpPr>
          <p:nvPr>
            <p:ph type="dt" sz="half" idx="10"/>
          </p:nvPr>
        </p:nvSpPr>
        <p:spPr/>
        <p:txBody>
          <a:bodyPr/>
          <a:lstStyle/>
          <a:p>
            <a:fld id="{C898F7BB-4C21-480A-AEF2-AE4826030F32}" type="datetime1">
              <a:rPr lang="en-US" smtClean="0"/>
              <a:t>9/8/2026</a:t>
            </a:fld>
            <a:endParaRPr lang="en-US" dirty="0"/>
          </a:p>
        </p:txBody>
      </p:sp>
      <p:sp>
        <p:nvSpPr>
          <p:cNvPr id="6" name="Footer Placeholder 5">
            <a:extLst>
              <a:ext uri="{FF2B5EF4-FFF2-40B4-BE49-F238E27FC236}">
                <a16:creationId xmlns:a16="http://schemas.microsoft.com/office/drawing/2014/main" id="{39D57F85-1C66-1EB3-B420-122F28E6D93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1A591D7-F6A1-7110-9BB7-8F5A77453FD7}"/>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3107494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17E23-77B9-88CC-E270-3D4CE8B966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5487EF-2387-23B3-CDD7-DD5EC603E6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2BF23F-6A05-01AB-1A8C-0AC0B56F6D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B1B5E4-89DF-3B5D-1BEE-37ABFE4988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7BD197-E482-BB74-88A2-7203C11C51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74F05C-8D42-9890-212E-A64A4ACDE840}"/>
              </a:ext>
            </a:extLst>
          </p:cNvPr>
          <p:cNvSpPr>
            <a:spLocks noGrp="1"/>
          </p:cNvSpPr>
          <p:nvPr>
            <p:ph type="dt" sz="half" idx="10"/>
          </p:nvPr>
        </p:nvSpPr>
        <p:spPr/>
        <p:txBody>
          <a:bodyPr/>
          <a:lstStyle/>
          <a:p>
            <a:fld id="{22706D05-DFF5-4494-A93D-A9E70BF589E3}" type="datetime1">
              <a:rPr lang="en-US" smtClean="0"/>
              <a:t>9/8/2026</a:t>
            </a:fld>
            <a:endParaRPr lang="en-US" dirty="0"/>
          </a:p>
        </p:txBody>
      </p:sp>
      <p:sp>
        <p:nvSpPr>
          <p:cNvPr id="8" name="Footer Placeholder 7">
            <a:extLst>
              <a:ext uri="{FF2B5EF4-FFF2-40B4-BE49-F238E27FC236}">
                <a16:creationId xmlns:a16="http://schemas.microsoft.com/office/drawing/2014/main" id="{D44D2611-57B9-8A11-E9B2-61F301893C2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2FC9E17-8874-5015-737E-862602A482E2}"/>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1105624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B74D5-2EC1-35B7-AB27-366C939BE6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E81C314-A657-8A6D-C593-97E882D2F29F}"/>
              </a:ext>
            </a:extLst>
          </p:cNvPr>
          <p:cNvSpPr>
            <a:spLocks noGrp="1"/>
          </p:cNvSpPr>
          <p:nvPr>
            <p:ph type="dt" sz="half" idx="10"/>
          </p:nvPr>
        </p:nvSpPr>
        <p:spPr/>
        <p:txBody>
          <a:bodyPr/>
          <a:lstStyle/>
          <a:p>
            <a:fld id="{7412E8DD-83DF-4326-A83C-A74CB1AAC92E}" type="datetime1">
              <a:rPr lang="en-US" smtClean="0"/>
              <a:t>9/8/2026</a:t>
            </a:fld>
            <a:endParaRPr lang="en-US" dirty="0"/>
          </a:p>
        </p:txBody>
      </p:sp>
      <p:sp>
        <p:nvSpPr>
          <p:cNvPr id="4" name="Footer Placeholder 3">
            <a:extLst>
              <a:ext uri="{FF2B5EF4-FFF2-40B4-BE49-F238E27FC236}">
                <a16:creationId xmlns:a16="http://schemas.microsoft.com/office/drawing/2014/main" id="{684516D4-5295-3BEA-1FED-F8F01D3E071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5EB08A3-AE72-D5D4-4C13-DB292B37BE23}"/>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2429924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99B2BE-A46A-9B49-4BD1-BBEE31CEBD17}"/>
              </a:ext>
            </a:extLst>
          </p:cNvPr>
          <p:cNvSpPr>
            <a:spLocks noGrp="1"/>
          </p:cNvSpPr>
          <p:nvPr>
            <p:ph type="dt" sz="half" idx="10"/>
          </p:nvPr>
        </p:nvSpPr>
        <p:spPr/>
        <p:txBody>
          <a:bodyPr/>
          <a:lstStyle/>
          <a:p>
            <a:fld id="{C42E6A31-978F-4FF2-9E1C-E5431942D317}" type="datetime1">
              <a:rPr lang="en-US" smtClean="0"/>
              <a:t>9/8/2026</a:t>
            </a:fld>
            <a:endParaRPr lang="en-US" dirty="0"/>
          </a:p>
        </p:txBody>
      </p:sp>
      <p:sp>
        <p:nvSpPr>
          <p:cNvPr id="3" name="Footer Placeholder 2">
            <a:extLst>
              <a:ext uri="{FF2B5EF4-FFF2-40B4-BE49-F238E27FC236}">
                <a16:creationId xmlns:a16="http://schemas.microsoft.com/office/drawing/2014/main" id="{43014270-F50B-D8A1-F691-993B48B60C1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1BBC438-7B87-3753-502B-54E585A84B52}"/>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1413751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9D365-D9E0-6B70-D9C8-A31D0EB69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E3A36F-7253-A88E-DFC8-90E8860055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9630EF-74BF-5241-68CF-11981B8E48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9EADF5-005A-AE33-CC91-547C7462EBD1}"/>
              </a:ext>
            </a:extLst>
          </p:cNvPr>
          <p:cNvSpPr>
            <a:spLocks noGrp="1"/>
          </p:cNvSpPr>
          <p:nvPr>
            <p:ph type="dt" sz="half" idx="10"/>
          </p:nvPr>
        </p:nvSpPr>
        <p:spPr/>
        <p:txBody>
          <a:bodyPr/>
          <a:lstStyle/>
          <a:p>
            <a:fld id="{4FE44E2F-38D6-4891-88E8-093515A7EBE8}" type="datetime1">
              <a:rPr lang="en-US" smtClean="0"/>
              <a:t>9/8/2026</a:t>
            </a:fld>
            <a:endParaRPr lang="en-US" dirty="0"/>
          </a:p>
        </p:txBody>
      </p:sp>
      <p:sp>
        <p:nvSpPr>
          <p:cNvPr id="6" name="Footer Placeholder 5">
            <a:extLst>
              <a:ext uri="{FF2B5EF4-FFF2-40B4-BE49-F238E27FC236}">
                <a16:creationId xmlns:a16="http://schemas.microsoft.com/office/drawing/2014/main" id="{73971D14-7EAE-6D18-4DC8-723EA51F7C3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3E01571-9C8C-B677-71D1-2AC86ADAE6B2}"/>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3495858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61DE8-8E5B-427F-12FF-086F80A31E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79C34B-A767-10D1-F5E9-14385C6D49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0D6299C-1A9A-D4E7-25E1-B7F0C087FF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D75DAA-916D-F1E2-2A39-EFA114467463}"/>
              </a:ext>
            </a:extLst>
          </p:cNvPr>
          <p:cNvSpPr>
            <a:spLocks noGrp="1"/>
          </p:cNvSpPr>
          <p:nvPr>
            <p:ph type="dt" sz="half" idx="10"/>
          </p:nvPr>
        </p:nvSpPr>
        <p:spPr/>
        <p:txBody>
          <a:bodyPr/>
          <a:lstStyle/>
          <a:p>
            <a:fld id="{D020C261-AE36-4065-BAEF-EA56A9E1B853}" type="datetime1">
              <a:rPr lang="en-US" smtClean="0"/>
              <a:t>9/8/2026</a:t>
            </a:fld>
            <a:endParaRPr lang="en-US" dirty="0"/>
          </a:p>
        </p:txBody>
      </p:sp>
      <p:sp>
        <p:nvSpPr>
          <p:cNvPr id="6" name="Footer Placeholder 5">
            <a:extLst>
              <a:ext uri="{FF2B5EF4-FFF2-40B4-BE49-F238E27FC236}">
                <a16:creationId xmlns:a16="http://schemas.microsoft.com/office/drawing/2014/main" id="{8F525CD6-5DD2-72A0-7344-4B4B4C06CAD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3213777-95BD-7F97-7A00-DCA9E0489371}"/>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1235978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09F91-B533-F0C7-11DE-4E1FC670D0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73F6B6-0ABF-6E84-5BFB-EA64ECA2DC2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4AF7C4-1883-73DE-45F5-956057EA7F09}"/>
              </a:ext>
            </a:extLst>
          </p:cNvPr>
          <p:cNvSpPr>
            <a:spLocks noGrp="1"/>
          </p:cNvSpPr>
          <p:nvPr>
            <p:ph type="dt" sz="half" idx="10"/>
          </p:nvPr>
        </p:nvSpPr>
        <p:spPr/>
        <p:txBody>
          <a:bodyPr/>
          <a:lstStyle/>
          <a:p>
            <a:fld id="{68878A6D-FD2F-4E2A-9EDD-293A3E44D8F7}" type="datetime1">
              <a:rPr lang="en-US" smtClean="0"/>
              <a:t>9/8/2026</a:t>
            </a:fld>
            <a:endParaRPr lang="en-US" dirty="0"/>
          </a:p>
        </p:txBody>
      </p:sp>
      <p:sp>
        <p:nvSpPr>
          <p:cNvPr id="5" name="Footer Placeholder 4">
            <a:extLst>
              <a:ext uri="{FF2B5EF4-FFF2-40B4-BE49-F238E27FC236}">
                <a16:creationId xmlns:a16="http://schemas.microsoft.com/office/drawing/2014/main" id="{FF5D6168-08A6-3A3E-A288-F0B6BF9EA7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A46D4F0-CDA6-19DF-625E-C7BC0C731FAD}"/>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3013973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7A7E57-3EE6-A9D6-0732-AB230DA4F6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283DC15-A304-86CA-A052-744F0C7C60A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135EE1-253B-3AA2-9F45-D3192CF50629}"/>
              </a:ext>
            </a:extLst>
          </p:cNvPr>
          <p:cNvSpPr>
            <a:spLocks noGrp="1"/>
          </p:cNvSpPr>
          <p:nvPr>
            <p:ph type="dt" sz="half" idx="10"/>
          </p:nvPr>
        </p:nvSpPr>
        <p:spPr/>
        <p:txBody>
          <a:bodyPr/>
          <a:lstStyle/>
          <a:p>
            <a:fld id="{AD2179E8-ED69-4608-85D3-068F8AC652DF}" type="datetime1">
              <a:rPr lang="en-US" smtClean="0"/>
              <a:t>9/8/2026</a:t>
            </a:fld>
            <a:endParaRPr lang="en-US" dirty="0"/>
          </a:p>
        </p:txBody>
      </p:sp>
      <p:sp>
        <p:nvSpPr>
          <p:cNvPr id="5" name="Footer Placeholder 4">
            <a:extLst>
              <a:ext uri="{FF2B5EF4-FFF2-40B4-BE49-F238E27FC236}">
                <a16:creationId xmlns:a16="http://schemas.microsoft.com/office/drawing/2014/main" id="{961812FD-D8A7-E739-08B8-7FD1F7F76B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A53634-AD20-70D8-8070-9356AECD22B9}"/>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3718070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D47331-0BC0-33F3-8722-7955ED19C2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FA2FB7-5AFE-293C-AD84-FE594E23A2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9DCAFF-B4F0-87F2-3EBF-E5D4DFACC6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68E998-27E5-4ADF-A323-F8FB486423EF}" type="datetime1">
              <a:rPr lang="en-US" smtClean="0"/>
              <a:t>9/8/2026</a:t>
            </a:fld>
            <a:endParaRPr lang="en-US" dirty="0"/>
          </a:p>
        </p:txBody>
      </p:sp>
      <p:sp>
        <p:nvSpPr>
          <p:cNvPr id="5" name="Footer Placeholder 4">
            <a:extLst>
              <a:ext uri="{FF2B5EF4-FFF2-40B4-BE49-F238E27FC236}">
                <a16:creationId xmlns:a16="http://schemas.microsoft.com/office/drawing/2014/main" id="{E0AED119-AA85-DD59-5683-02B82937A0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DB2D0E9D-7351-5B0F-9348-E04C712EF5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C62597E-4CD3-419B-AB69-78E1C58BCB92}" type="slidenum">
              <a:rPr lang="en-US" smtClean="0"/>
              <a:t>‹#›</a:t>
            </a:fld>
            <a:endParaRPr lang="en-US" dirty="0"/>
          </a:p>
        </p:txBody>
      </p:sp>
    </p:spTree>
    <p:extLst>
      <p:ext uri="{BB962C8B-B14F-4D97-AF65-F5344CB8AC3E}">
        <p14:creationId xmlns:p14="http://schemas.microsoft.com/office/powerpoint/2010/main" val="1180090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B46E6-E2C2-2985-BE18-60915AB9BF8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DBC384-37C6-EC3D-3834-541B43691787}"/>
              </a:ext>
            </a:extLst>
          </p:cNvPr>
          <p:cNvSpPr>
            <a:spLocks noGrp="1"/>
          </p:cNvSpPr>
          <p:nvPr>
            <p:ph type="sldNum" sz="quarter" idx="12"/>
          </p:nvPr>
        </p:nvSpPr>
        <p:spPr/>
        <p:txBody>
          <a:bodyPr/>
          <a:lstStyle/>
          <a:p>
            <a:fld id="{3C62597E-4CD3-419B-AB69-78E1C58BCB92}" type="slidenum">
              <a:rPr lang="en-US" smtClean="0"/>
              <a:t>1</a:t>
            </a:fld>
            <a:endParaRPr lang="en-US" dirty="0"/>
          </a:p>
        </p:txBody>
      </p:sp>
      <p:sp>
        <p:nvSpPr>
          <p:cNvPr id="4" name="TextBox 3">
            <a:extLst>
              <a:ext uri="{FF2B5EF4-FFF2-40B4-BE49-F238E27FC236}">
                <a16:creationId xmlns:a16="http://schemas.microsoft.com/office/drawing/2014/main" id="{B952AD52-6F71-AB57-01B0-13997CF2B526}"/>
              </a:ext>
            </a:extLst>
          </p:cNvPr>
          <p:cNvSpPr txBox="1"/>
          <p:nvPr/>
        </p:nvSpPr>
        <p:spPr>
          <a:xfrm>
            <a:off x="1243548" y="136525"/>
            <a:ext cx="10420225" cy="461665"/>
          </a:xfrm>
          <a:prstGeom prst="rect">
            <a:avLst/>
          </a:prstGeom>
          <a:noFill/>
        </p:spPr>
        <p:txBody>
          <a:bodyPr wrap="none" rtlCol="0">
            <a:spAutoFit/>
          </a:bodyPr>
          <a:lstStyle/>
          <a:p>
            <a:r>
              <a:rPr lang="en-US" sz="2400" b="1" dirty="0"/>
              <a:t>Volunteers: Building and Grounds / Driving / Parish and School Volunteers</a:t>
            </a:r>
          </a:p>
        </p:txBody>
      </p:sp>
      <p:sp>
        <p:nvSpPr>
          <p:cNvPr id="7" name="TextBox 6">
            <a:extLst>
              <a:ext uri="{FF2B5EF4-FFF2-40B4-BE49-F238E27FC236}">
                <a16:creationId xmlns:a16="http://schemas.microsoft.com/office/drawing/2014/main" id="{CF97E9FD-5FF9-1B36-3D29-3797F4C7D52A}"/>
              </a:ext>
            </a:extLst>
          </p:cNvPr>
          <p:cNvSpPr txBox="1"/>
          <p:nvPr/>
        </p:nvSpPr>
        <p:spPr>
          <a:xfrm>
            <a:off x="752474" y="1028700"/>
            <a:ext cx="10687050" cy="5170646"/>
          </a:xfrm>
          <a:prstGeom prst="rect">
            <a:avLst/>
          </a:prstGeom>
          <a:noFill/>
        </p:spPr>
        <p:txBody>
          <a:bodyPr wrap="square" rtlCol="0">
            <a:spAutoFit/>
          </a:bodyPr>
          <a:lstStyle/>
          <a:p>
            <a:r>
              <a:rPr lang="en-US" dirty="0"/>
              <a:t>Volunteers are essential for many of our parishes, schools, and other church organizations to provide basic services that are counted on by our families. </a:t>
            </a:r>
          </a:p>
          <a:p>
            <a:endParaRPr lang="en-US" sz="800" dirty="0"/>
          </a:p>
          <a:p>
            <a:r>
              <a:rPr lang="en-US" b="1" u="sng" dirty="0"/>
              <a:t>Building and Grounds</a:t>
            </a:r>
            <a:r>
              <a:rPr lang="en-US" dirty="0"/>
              <a:t>: For work going beyond simple cleaning and yard work and can include use of equipment such as a lawn mower:</a:t>
            </a:r>
          </a:p>
          <a:p>
            <a:endParaRPr lang="en-US" sz="800" dirty="0"/>
          </a:p>
          <a:p>
            <a:pPr marL="342900" indent="-342900">
              <a:buFont typeface="+mj-lt"/>
              <a:buAutoNum type="arabicPeriod"/>
            </a:pPr>
            <a:r>
              <a:rPr lang="en-US" dirty="0"/>
              <a:t>This includes services that would normally require someone to be certified, licensed, bonded and/or insured should provide the same credentials and proof of insurance even in volunteering.</a:t>
            </a:r>
          </a:p>
          <a:p>
            <a:pPr marL="342900" indent="-342900">
              <a:buFont typeface="+mj-lt"/>
              <a:buAutoNum type="arabicPeriod"/>
            </a:pPr>
            <a:endParaRPr lang="en-US" sz="800" dirty="0"/>
          </a:p>
          <a:p>
            <a:pPr marL="342900" indent="-342900">
              <a:buFont typeface="+mj-lt"/>
              <a:buAutoNum type="arabicPeriod"/>
            </a:pPr>
            <a:r>
              <a:rPr lang="en-US" dirty="0"/>
              <a:t>Volunteers should sign a Buildings and Grounds Volunteer Worker Agreement which acknowledges:</a:t>
            </a:r>
          </a:p>
          <a:p>
            <a:pPr marL="800100" lvl="1" indent="-342900">
              <a:buFont typeface="+mj-lt"/>
              <a:buAutoNum type="alphaLcParenR"/>
            </a:pPr>
            <a:r>
              <a:rPr lang="en-US" dirty="0"/>
              <a:t>Volunteer will engage in activities for which they have requisite knowledge of…</a:t>
            </a:r>
          </a:p>
          <a:p>
            <a:pPr marL="800100" lvl="1" indent="-342900">
              <a:buFont typeface="+mj-lt"/>
              <a:buAutoNum type="alphaLcParenR"/>
            </a:pPr>
            <a:r>
              <a:rPr lang="en-US" dirty="0"/>
              <a:t>Volunteer is in good health to do so and agrees not perform any activity that they feel is unsafe.</a:t>
            </a:r>
          </a:p>
          <a:p>
            <a:pPr marL="800100" lvl="1" indent="-342900">
              <a:buFont typeface="+mj-lt"/>
              <a:buAutoNum type="alphaLcParenR"/>
            </a:pPr>
            <a:r>
              <a:rPr lang="en-US" dirty="0"/>
              <a:t>Volunteer understands they have no authority to represent the Parish/School/Diocese in dealing with any person/business/firm and will not attempt to act as the contracting agent.</a:t>
            </a:r>
          </a:p>
          <a:p>
            <a:pPr marL="800100" lvl="1" indent="-342900">
              <a:buFont typeface="+mj-lt"/>
              <a:buAutoNum type="alphaLcParenR"/>
            </a:pPr>
            <a:r>
              <a:rPr lang="en-US" dirty="0"/>
              <a:t>Volunteer is not entitled to any wages/reimbursements/ benefits from the volunteer work, including worker’s compensation, unemployment benefits, medical and overtime.</a:t>
            </a:r>
          </a:p>
          <a:p>
            <a:pPr marL="800100" lvl="1" indent="-342900">
              <a:buFont typeface="+mj-lt"/>
              <a:buAutoNum type="alphaLcParenR"/>
            </a:pPr>
            <a:r>
              <a:rPr lang="en-US" dirty="0"/>
              <a:t>Volunteer agrees to indemnify and hold harmless the parish/school and the Diocese of Des Moines for any claim, liability, or expense arising from any contractual liability incurred or alleged to have been incurred by the volunteer.</a:t>
            </a:r>
          </a:p>
          <a:p>
            <a:pPr marL="800100" lvl="1" indent="-342900">
              <a:buFont typeface="+mj-lt"/>
              <a:buAutoNum type="alphaLcParenR"/>
            </a:pPr>
            <a:endParaRPr lang="en-US" dirty="0">
              <a:latin typeface="Baskerville Old Face" panose="02020602080505020303" pitchFamily="18" charset="0"/>
            </a:endParaRPr>
          </a:p>
        </p:txBody>
      </p:sp>
    </p:spTree>
    <p:extLst>
      <p:ext uri="{BB962C8B-B14F-4D97-AF65-F5344CB8AC3E}">
        <p14:creationId xmlns:p14="http://schemas.microsoft.com/office/powerpoint/2010/main" val="2120093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D572E-5B01-A3C0-651D-3AD907E214C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02EF49-6380-6836-9BBE-2E5FE6F1AD1B}"/>
              </a:ext>
            </a:extLst>
          </p:cNvPr>
          <p:cNvSpPr>
            <a:spLocks noGrp="1"/>
          </p:cNvSpPr>
          <p:nvPr>
            <p:ph type="sldNum" sz="quarter" idx="12"/>
          </p:nvPr>
        </p:nvSpPr>
        <p:spPr/>
        <p:txBody>
          <a:bodyPr/>
          <a:lstStyle/>
          <a:p>
            <a:fld id="{3C62597E-4CD3-419B-AB69-78E1C58BCB92}" type="slidenum">
              <a:rPr lang="en-US" smtClean="0"/>
              <a:t>2</a:t>
            </a:fld>
            <a:endParaRPr lang="en-US" dirty="0"/>
          </a:p>
        </p:txBody>
      </p:sp>
      <p:sp>
        <p:nvSpPr>
          <p:cNvPr id="4" name="TextBox 3">
            <a:extLst>
              <a:ext uri="{FF2B5EF4-FFF2-40B4-BE49-F238E27FC236}">
                <a16:creationId xmlns:a16="http://schemas.microsoft.com/office/drawing/2014/main" id="{84E3F720-0EBE-7154-E36B-396FCE08B907}"/>
              </a:ext>
            </a:extLst>
          </p:cNvPr>
          <p:cNvSpPr txBox="1"/>
          <p:nvPr/>
        </p:nvSpPr>
        <p:spPr>
          <a:xfrm>
            <a:off x="193421" y="136525"/>
            <a:ext cx="12085744" cy="461665"/>
          </a:xfrm>
          <a:prstGeom prst="rect">
            <a:avLst/>
          </a:prstGeom>
          <a:noFill/>
        </p:spPr>
        <p:txBody>
          <a:bodyPr wrap="none" rtlCol="0">
            <a:spAutoFit/>
          </a:bodyPr>
          <a:lstStyle/>
          <a:p>
            <a:r>
              <a:rPr lang="en-US" sz="2400" b="1" dirty="0"/>
              <a:t>Volunteers: Building and Grounds / Driving / Parish and School Volunteers (continued)</a:t>
            </a:r>
          </a:p>
        </p:txBody>
      </p:sp>
      <p:sp>
        <p:nvSpPr>
          <p:cNvPr id="5" name="TextBox 4">
            <a:extLst>
              <a:ext uri="{FF2B5EF4-FFF2-40B4-BE49-F238E27FC236}">
                <a16:creationId xmlns:a16="http://schemas.microsoft.com/office/drawing/2014/main" id="{763D038A-AAA5-5786-15FD-6089F0F56BC1}"/>
              </a:ext>
            </a:extLst>
          </p:cNvPr>
          <p:cNvSpPr txBox="1"/>
          <p:nvPr/>
        </p:nvSpPr>
        <p:spPr>
          <a:xfrm>
            <a:off x="752474" y="599817"/>
            <a:ext cx="10687050" cy="2031325"/>
          </a:xfrm>
          <a:prstGeom prst="rect">
            <a:avLst/>
          </a:prstGeom>
          <a:noFill/>
        </p:spPr>
        <p:txBody>
          <a:bodyPr wrap="square" rtlCol="0">
            <a:spAutoFit/>
          </a:bodyPr>
          <a:lstStyle/>
          <a:p>
            <a:pPr lvl="1"/>
            <a:endParaRPr lang="en-US" dirty="0">
              <a:latin typeface="Baskerville Old Face" panose="02020602080505020303" pitchFamily="18" charset="0"/>
            </a:endParaRPr>
          </a:p>
          <a:p>
            <a:pPr marL="800100" lvl="1" indent="-342900">
              <a:buFont typeface="+mj-lt"/>
              <a:buAutoNum type="alphaLcParenR" startAt="6"/>
            </a:pPr>
            <a:r>
              <a:rPr lang="en-US" dirty="0"/>
              <a:t>Volunteer realizes that they could be injured in the performance of their volunteer duties and that they will need to first submit all medical claims too their own insurance provider before submitting any unpaid medical costs through Parish/School Volunteer Accident policy.</a:t>
            </a:r>
          </a:p>
          <a:p>
            <a:pPr marL="800100" lvl="1" indent="-342900">
              <a:buFont typeface="+mj-lt"/>
              <a:buAutoNum type="alphaLcParenR" startAt="6"/>
            </a:pPr>
            <a:r>
              <a:rPr lang="en-US" dirty="0"/>
              <a:t>Any unpaid medical bills resulting from an accident after the volunteer’s insurance policy and Parish/School/Diocese Volunteer Accident policy have processed submitted claims, volunteer agrees to be responsible for any remaining payments and releases Parish/School/Diocese.</a:t>
            </a:r>
          </a:p>
        </p:txBody>
      </p:sp>
      <p:sp>
        <p:nvSpPr>
          <p:cNvPr id="6" name="TextBox 5">
            <a:extLst>
              <a:ext uri="{FF2B5EF4-FFF2-40B4-BE49-F238E27FC236}">
                <a16:creationId xmlns:a16="http://schemas.microsoft.com/office/drawing/2014/main" id="{53FD8428-15EB-7A03-5039-EBC0A749EAE3}"/>
              </a:ext>
            </a:extLst>
          </p:cNvPr>
          <p:cNvSpPr txBox="1"/>
          <p:nvPr/>
        </p:nvSpPr>
        <p:spPr>
          <a:xfrm>
            <a:off x="752474" y="2816920"/>
            <a:ext cx="10687050" cy="3539430"/>
          </a:xfrm>
          <a:prstGeom prst="rect">
            <a:avLst/>
          </a:prstGeom>
          <a:noFill/>
        </p:spPr>
        <p:txBody>
          <a:bodyPr wrap="square" rtlCol="0">
            <a:spAutoFit/>
          </a:bodyPr>
          <a:lstStyle/>
          <a:p>
            <a:r>
              <a:rPr lang="en-US" dirty="0"/>
              <a:t>Acceptable vs. Non-Acceptable Work by age class:</a:t>
            </a:r>
          </a:p>
          <a:p>
            <a:pPr marL="342900" indent="-342900">
              <a:buFont typeface="+mj-lt"/>
              <a:buAutoNum type="arabicPeriod"/>
            </a:pPr>
            <a:r>
              <a:rPr lang="en-US" dirty="0"/>
              <a:t>Ages 10-14 (with adult supervision):</a:t>
            </a:r>
          </a:p>
          <a:p>
            <a:pPr marL="800100" lvl="1" indent="-342900">
              <a:buFont typeface="+mj-lt"/>
              <a:buAutoNum type="alphaLcParenR"/>
            </a:pPr>
            <a:r>
              <a:rPr lang="en-US" dirty="0"/>
              <a:t>Acceptable work: Simple cleaning operations such as dusting, mopping, and sweeping; light yard work; serving food at designated food distribution sites.</a:t>
            </a:r>
          </a:p>
          <a:p>
            <a:pPr marL="800100" lvl="1" indent="-342900">
              <a:buFont typeface="+mj-lt"/>
              <a:buAutoNum type="alphaLcParenR"/>
            </a:pPr>
            <a:r>
              <a:rPr lang="en-US" dirty="0"/>
              <a:t>Non-Acceptable work: use of ladders or scaffolding; handling toxic material; use of power saws or other woodworking machines; operation of snow blowers or lawn mowers; structural demolition; excavation work; operation of motor vehicles; no tree trimming; roofing operations.</a:t>
            </a:r>
          </a:p>
          <a:p>
            <a:pPr marL="342900" indent="-342900">
              <a:buFont typeface="+mj-lt"/>
              <a:buAutoNum type="arabicPeriod"/>
            </a:pPr>
            <a:endParaRPr lang="en-US" sz="800" dirty="0"/>
          </a:p>
          <a:p>
            <a:pPr marL="342900" indent="-342900">
              <a:buFont typeface="+mj-lt"/>
              <a:buAutoNum type="arabicPeriod"/>
            </a:pPr>
            <a:r>
              <a:rPr lang="en-US" dirty="0"/>
              <a:t>Ages 15-17 (with adult supervision):</a:t>
            </a:r>
          </a:p>
          <a:p>
            <a:pPr marL="800100" lvl="1" indent="-342900">
              <a:buFont typeface="+mj-lt"/>
              <a:buAutoNum type="alphaLcParenR"/>
            </a:pPr>
            <a:r>
              <a:rPr lang="en-US" dirty="0"/>
              <a:t>Acceptable work: same as 10-14 plus simple construction jobs such as drywall or laying floors, tiles, carpets.</a:t>
            </a:r>
          </a:p>
          <a:p>
            <a:pPr marL="800100" lvl="1" indent="-342900">
              <a:buFont typeface="+mj-lt"/>
              <a:buAutoNum type="alphaLcParenR"/>
            </a:pPr>
            <a:r>
              <a:rPr lang="en-US" dirty="0"/>
              <a:t>Non-Acceptable work: same as 10-14.</a:t>
            </a:r>
          </a:p>
          <a:p>
            <a:pPr lvl="1"/>
            <a:endParaRPr lang="en-US" dirty="0">
              <a:latin typeface="Baskerville Old Face" panose="02020602080505020303" pitchFamily="18" charset="0"/>
            </a:endParaRPr>
          </a:p>
        </p:txBody>
      </p:sp>
    </p:spTree>
    <p:extLst>
      <p:ext uri="{BB962C8B-B14F-4D97-AF65-F5344CB8AC3E}">
        <p14:creationId xmlns:p14="http://schemas.microsoft.com/office/powerpoint/2010/main" val="4235105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0E476-0177-58C3-2E6A-E4DA71169C9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249476-976F-A5F4-3665-E2A39D17DF5C}"/>
              </a:ext>
            </a:extLst>
          </p:cNvPr>
          <p:cNvSpPr>
            <a:spLocks noGrp="1"/>
          </p:cNvSpPr>
          <p:nvPr>
            <p:ph type="sldNum" sz="quarter" idx="12"/>
          </p:nvPr>
        </p:nvSpPr>
        <p:spPr/>
        <p:txBody>
          <a:bodyPr/>
          <a:lstStyle/>
          <a:p>
            <a:fld id="{3C62597E-4CD3-419B-AB69-78E1C58BCB92}" type="slidenum">
              <a:rPr lang="en-US" smtClean="0"/>
              <a:t>3</a:t>
            </a:fld>
            <a:endParaRPr lang="en-US" dirty="0"/>
          </a:p>
        </p:txBody>
      </p:sp>
      <p:sp>
        <p:nvSpPr>
          <p:cNvPr id="4" name="TextBox 3">
            <a:extLst>
              <a:ext uri="{FF2B5EF4-FFF2-40B4-BE49-F238E27FC236}">
                <a16:creationId xmlns:a16="http://schemas.microsoft.com/office/drawing/2014/main" id="{2EF4EEBF-C518-A19C-8461-1A9CDFDA97D5}"/>
              </a:ext>
            </a:extLst>
          </p:cNvPr>
          <p:cNvSpPr txBox="1"/>
          <p:nvPr/>
        </p:nvSpPr>
        <p:spPr>
          <a:xfrm>
            <a:off x="187198" y="136525"/>
            <a:ext cx="12085744" cy="461665"/>
          </a:xfrm>
          <a:prstGeom prst="rect">
            <a:avLst/>
          </a:prstGeom>
          <a:noFill/>
        </p:spPr>
        <p:txBody>
          <a:bodyPr wrap="none" rtlCol="0">
            <a:spAutoFit/>
          </a:bodyPr>
          <a:lstStyle/>
          <a:p>
            <a:r>
              <a:rPr lang="en-US" sz="2400" b="1" dirty="0"/>
              <a:t>Volunteers: Building and Grounds / Driving / Parish and School Volunteers (continued)</a:t>
            </a:r>
          </a:p>
        </p:txBody>
      </p:sp>
      <p:sp>
        <p:nvSpPr>
          <p:cNvPr id="5" name="TextBox 4">
            <a:extLst>
              <a:ext uri="{FF2B5EF4-FFF2-40B4-BE49-F238E27FC236}">
                <a16:creationId xmlns:a16="http://schemas.microsoft.com/office/drawing/2014/main" id="{48BB9EAF-7DFE-CCA1-BACA-38408DA2C1F6}"/>
              </a:ext>
            </a:extLst>
          </p:cNvPr>
          <p:cNvSpPr txBox="1"/>
          <p:nvPr/>
        </p:nvSpPr>
        <p:spPr>
          <a:xfrm>
            <a:off x="666750" y="735955"/>
            <a:ext cx="10687050" cy="4093428"/>
          </a:xfrm>
          <a:prstGeom prst="rect">
            <a:avLst/>
          </a:prstGeom>
          <a:noFill/>
        </p:spPr>
        <p:txBody>
          <a:bodyPr wrap="square" rtlCol="0">
            <a:spAutoFit/>
          </a:bodyPr>
          <a:lstStyle/>
          <a:p>
            <a:r>
              <a:rPr lang="en-US" dirty="0"/>
              <a:t>Acceptable vs. Non-Acceptable Work by age class:</a:t>
            </a:r>
          </a:p>
          <a:p>
            <a:pPr marL="342900" indent="-342900">
              <a:buFont typeface="+mj-lt"/>
              <a:buAutoNum type="arabicPeriod"/>
            </a:pPr>
            <a:r>
              <a:rPr lang="en-US" dirty="0"/>
              <a:t>Ages 18-20:</a:t>
            </a:r>
          </a:p>
          <a:p>
            <a:pPr marL="800100" lvl="1" indent="-342900">
              <a:buFont typeface="+mj-lt"/>
              <a:buAutoNum type="alphaLcParenR"/>
            </a:pPr>
            <a:r>
              <a:rPr lang="en-US" dirty="0"/>
              <a:t>Acceptable work: Same as 15-17 plus more advanced demolition and construction projects.</a:t>
            </a:r>
          </a:p>
          <a:p>
            <a:pPr marL="800100" lvl="1" indent="-342900">
              <a:buFont typeface="+mj-lt"/>
              <a:buAutoNum type="alphaLcParenR"/>
            </a:pPr>
            <a:r>
              <a:rPr lang="en-US" dirty="0"/>
              <a:t>Non-Acceptable work: use of ladders over 12 feet or scaffolding; handling toxic material; use of power saws or other woodworking machines unless properly trained; operation of snow blowers or lawn mowers unless properly trained; structural demolition; tree climbing to trim branches; roofing operations; hot work (torches, welding, grinding).</a:t>
            </a:r>
          </a:p>
          <a:p>
            <a:pPr marL="342900" indent="-342900">
              <a:buFont typeface="+mj-lt"/>
              <a:buAutoNum type="arabicPeriod"/>
            </a:pPr>
            <a:endParaRPr lang="en-US" sz="800" dirty="0"/>
          </a:p>
          <a:p>
            <a:pPr marL="342900" indent="-342900">
              <a:buFont typeface="+mj-lt"/>
              <a:buAutoNum type="arabicPeriod"/>
            </a:pPr>
            <a:r>
              <a:rPr lang="en-US" dirty="0"/>
              <a:t>Ages 21 and older:</a:t>
            </a:r>
          </a:p>
          <a:p>
            <a:pPr marL="800100" lvl="1" indent="-342900">
              <a:buFont typeface="+mj-lt"/>
              <a:buAutoNum type="alphaLcParenR"/>
            </a:pPr>
            <a:r>
              <a:rPr lang="en-US" dirty="0"/>
              <a:t>Acceptable work: all work jobs typically expected of volunteer workers and appropriate to their skillset.</a:t>
            </a:r>
          </a:p>
          <a:p>
            <a:pPr marL="800100" lvl="1" indent="-342900">
              <a:buFont typeface="+mj-lt"/>
              <a:buAutoNum type="alphaLcParenR"/>
            </a:pPr>
            <a:r>
              <a:rPr lang="en-US" dirty="0"/>
              <a:t>Non-Acceptable work: use of ladders over 12 feet or scaffolding unless properly trained; use of power saws or other woodworking machines unless properly trained; operation of snow blowers or lawn mowers unless properly trained; structural demolition; tree climbing to trim branches; roofing operations; hot work (torches, welding, grinding).</a:t>
            </a:r>
          </a:p>
        </p:txBody>
      </p:sp>
      <p:sp>
        <p:nvSpPr>
          <p:cNvPr id="6" name="TextBox 5">
            <a:extLst>
              <a:ext uri="{FF2B5EF4-FFF2-40B4-BE49-F238E27FC236}">
                <a16:creationId xmlns:a16="http://schemas.microsoft.com/office/drawing/2014/main" id="{C32496A9-7189-85CB-9355-AC3E584C59D9}"/>
              </a:ext>
            </a:extLst>
          </p:cNvPr>
          <p:cNvSpPr txBox="1"/>
          <p:nvPr/>
        </p:nvSpPr>
        <p:spPr>
          <a:xfrm>
            <a:off x="615823" y="4967149"/>
            <a:ext cx="10671302" cy="1754326"/>
          </a:xfrm>
          <a:prstGeom prst="rect">
            <a:avLst/>
          </a:prstGeom>
          <a:noFill/>
        </p:spPr>
        <p:txBody>
          <a:bodyPr wrap="square" rtlCol="0">
            <a:spAutoFit/>
          </a:bodyPr>
          <a:lstStyle/>
          <a:p>
            <a:r>
              <a:rPr lang="en-US" dirty="0"/>
              <a:t>Volunteer Accident Coverage: In case of accident, coverage is available for all volunteers should they be hurt while performing requested duties for a Parish/School. Coverage provided is “excess” coverage which means the volunteer’s own insurance would be primary and any amounts not covered by their policy would be covered up to the limits of coverage of the policy you obtained through Catholic Mutual.</a:t>
            </a:r>
          </a:p>
          <a:p>
            <a:endParaRPr lang="en-US" dirty="0"/>
          </a:p>
          <a:p>
            <a:r>
              <a:rPr lang="en-US" b="1" u="sng" dirty="0"/>
              <a:t>Drivers</a:t>
            </a:r>
            <a:r>
              <a:rPr lang="en-US" dirty="0"/>
              <a:t>: discussed with the Vehicle and Driver Safety Policy Protocol this past June.</a:t>
            </a:r>
          </a:p>
        </p:txBody>
      </p:sp>
    </p:spTree>
    <p:extLst>
      <p:ext uri="{BB962C8B-B14F-4D97-AF65-F5344CB8AC3E}">
        <p14:creationId xmlns:p14="http://schemas.microsoft.com/office/powerpoint/2010/main" val="4000846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0FE70-5B17-7EBE-8792-CEF30BB6F51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407CAD-C268-289A-F202-A41A5999E7EA}"/>
              </a:ext>
            </a:extLst>
          </p:cNvPr>
          <p:cNvSpPr>
            <a:spLocks noGrp="1"/>
          </p:cNvSpPr>
          <p:nvPr>
            <p:ph type="sldNum" sz="quarter" idx="12"/>
          </p:nvPr>
        </p:nvSpPr>
        <p:spPr>
          <a:xfrm>
            <a:off x="8610600" y="6356350"/>
            <a:ext cx="2743200" cy="365125"/>
          </a:xfrm>
        </p:spPr>
        <p:txBody>
          <a:bodyPr/>
          <a:lstStyle/>
          <a:p>
            <a:fld id="{3C62597E-4CD3-419B-AB69-78E1C58BCB92}" type="slidenum">
              <a:rPr lang="en-US" smtClean="0"/>
              <a:pPr/>
              <a:t>4</a:t>
            </a:fld>
            <a:endParaRPr lang="en-US" dirty="0"/>
          </a:p>
        </p:txBody>
      </p:sp>
      <p:sp>
        <p:nvSpPr>
          <p:cNvPr id="4" name="TextBox 3">
            <a:extLst>
              <a:ext uri="{FF2B5EF4-FFF2-40B4-BE49-F238E27FC236}">
                <a16:creationId xmlns:a16="http://schemas.microsoft.com/office/drawing/2014/main" id="{EB2239FC-85AC-C403-B042-E07004FD700B}"/>
              </a:ext>
            </a:extLst>
          </p:cNvPr>
          <p:cNvSpPr txBox="1"/>
          <p:nvPr/>
        </p:nvSpPr>
        <p:spPr>
          <a:xfrm>
            <a:off x="53128" y="43299"/>
            <a:ext cx="12085744" cy="461665"/>
          </a:xfrm>
          <a:prstGeom prst="rect">
            <a:avLst/>
          </a:prstGeom>
          <a:noFill/>
        </p:spPr>
        <p:txBody>
          <a:bodyPr wrap="none" rtlCol="0">
            <a:spAutoFit/>
          </a:bodyPr>
          <a:lstStyle/>
          <a:p>
            <a:r>
              <a:rPr lang="en-US" sz="2400" b="1" dirty="0"/>
              <a:t>Volunteers: Building and Grounds / Driving / Parish and School Volunteers (continued)</a:t>
            </a:r>
          </a:p>
        </p:txBody>
      </p:sp>
      <p:sp>
        <p:nvSpPr>
          <p:cNvPr id="5" name="TextBox 4">
            <a:extLst>
              <a:ext uri="{FF2B5EF4-FFF2-40B4-BE49-F238E27FC236}">
                <a16:creationId xmlns:a16="http://schemas.microsoft.com/office/drawing/2014/main" id="{9DC028EB-3ABE-B25B-350D-5D285CDE7593}"/>
              </a:ext>
            </a:extLst>
          </p:cNvPr>
          <p:cNvSpPr txBox="1"/>
          <p:nvPr/>
        </p:nvSpPr>
        <p:spPr>
          <a:xfrm>
            <a:off x="722249" y="628392"/>
            <a:ext cx="10747502" cy="6186309"/>
          </a:xfrm>
          <a:prstGeom prst="rect">
            <a:avLst/>
          </a:prstGeom>
          <a:noFill/>
        </p:spPr>
        <p:txBody>
          <a:bodyPr wrap="square" rtlCol="0">
            <a:spAutoFit/>
          </a:bodyPr>
          <a:lstStyle/>
          <a:p>
            <a:r>
              <a:rPr lang="en-US" b="1" u="sng" dirty="0"/>
              <a:t>Volunteers in Schools – Legal and Safety Requirements</a:t>
            </a:r>
            <a:r>
              <a:rPr lang="en-US" dirty="0"/>
              <a:t>:</a:t>
            </a:r>
          </a:p>
          <a:p>
            <a:pPr marL="342900" indent="-342900">
              <a:buFont typeface="+mj-lt"/>
              <a:buAutoNum type="arabicPeriod"/>
            </a:pPr>
            <a:r>
              <a:rPr lang="en-US" dirty="0"/>
              <a:t>Child Protection and Screening:</a:t>
            </a:r>
          </a:p>
          <a:p>
            <a:pPr marL="800100" lvl="1" indent="-342900">
              <a:buFont typeface="+mj-lt"/>
              <a:buAutoNum type="alphaLcParenR"/>
            </a:pPr>
            <a:r>
              <a:rPr lang="en-US" dirty="0"/>
              <a:t>Complete all required Diocesan Safe Environment Training and Screenings: criminal history background; sex offender registry, etc.</a:t>
            </a:r>
          </a:p>
          <a:p>
            <a:pPr marL="800100" lvl="1" indent="-342900">
              <a:buFont typeface="+mj-lt"/>
              <a:buAutoNum type="alphaLcParenR"/>
            </a:pPr>
            <a:r>
              <a:rPr lang="en-US" dirty="0"/>
              <a:t>All must be complete and approved before any contact with students.</a:t>
            </a:r>
          </a:p>
          <a:p>
            <a:pPr marL="800100" lvl="1" indent="-342900">
              <a:buFont typeface="+mj-lt"/>
              <a:buAutoNum type="alphaLcParenR"/>
            </a:pPr>
            <a:r>
              <a:rPr lang="en-US" dirty="0"/>
              <a:t>Background checks must be completed every five years per VIRTUS requirements.</a:t>
            </a:r>
          </a:p>
          <a:p>
            <a:pPr marL="342900" indent="-342900">
              <a:buFont typeface="+mj-lt"/>
              <a:buAutoNum type="arabicPeriod"/>
            </a:pPr>
            <a:r>
              <a:rPr lang="en-US" dirty="0"/>
              <a:t>Mandatory reporting training if direct contact with students; Iowa mandatory child abuse reporting requirements; school code of conduct.</a:t>
            </a:r>
          </a:p>
          <a:p>
            <a:pPr marL="342900" indent="-342900">
              <a:buFont typeface="+mj-lt"/>
              <a:buAutoNum type="arabicPeriod"/>
            </a:pPr>
            <a:r>
              <a:rPr lang="en-US" dirty="0"/>
              <a:t>Student Safety &amp; Supervision: related to volunteers all mentor interactions occur in open visible areas of the school; within sight of staff or other students; prohibits one-on-one meetings behind closed doors.</a:t>
            </a:r>
          </a:p>
          <a:p>
            <a:pPr marL="342900" indent="-342900">
              <a:buFont typeface="+mj-lt"/>
              <a:buAutoNum type="arabicPeriod"/>
            </a:pPr>
            <a:r>
              <a:rPr lang="en-US" dirty="0"/>
              <a:t>Volunteer Status: clearly defined position as being unpaid, not an employment relationship; and the school reserves the right to end the volunteer participation at any time.</a:t>
            </a:r>
          </a:p>
          <a:p>
            <a:pPr marL="342900" indent="-342900">
              <a:buFont typeface="+mj-lt"/>
              <a:buAutoNum type="arabicPeriod"/>
            </a:pPr>
            <a:r>
              <a:rPr lang="en-US" dirty="0"/>
              <a:t>Volunteer Agreement: Mentor should sign a Volunteer agreement which acknowledges all these items.</a:t>
            </a:r>
          </a:p>
          <a:p>
            <a:pPr marL="342900" indent="-342900">
              <a:buFont typeface="+mj-lt"/>
              <a:buAutoNum type="arabicPeriod"/>
            </a:pPr>
            <a:r>
              <a:rPr lang="en-US" dirty="0"/>
              <a:t>Mission &amp; Conduct Expectations:</a:t>
            </a:r>
          </a:p>
          <a:p>
            <a:pPr marL="800100" lvl="1" indent="-342900">
              <a:buFont typeface="+mj-lt"/>
              <a:buAutoNum type="alphaLcParenR"/>
            </a:pPr>
            <a:r>
              <a:rPr lang="en-US" dirty="0"/>
              <a:t>Support the Catholic mission and values of the school.</a:t>
            </a:r>
          </a:p>
          <a:p>
            <a:pPr marL="800100" lvl="1" indent="-342900">
              <a:buFont typeface="+mj-lt"/>
              <a:buAutoNum type="alphaLcParenR"/>
            </a:pPr>
            <a:r>
              <a:rPr lang="en-US" dirty="0"/>
              <a:t>Model Christian leadership, integrity, and appropriate boundaries.</a:t>
            </a:r>
          </a:p>
          <a:p>
            <a:pPr marL="800100" lvl="1" indent="-342900">
              <a:buFont typeface="+mj-lt"/>
              <a:buAutoNum type="alphaLcParenR"/>
            </a:pPr>
            <a:r>
              <a:rPr lang="en-US" dirty="0"/>
              <a:t>Follow all Diocesan and school policies.</a:t>
            </a:r>
          </a:p>
          <a:p>
            <a:pPr marL="342900" indent="-342900">
              <a:buFont typeface="+mj-lt"/>
              <a:buAutoNum type="arabicPeriod"/>
            </a:pPr>
            <a:r>
              <a:rPr lang="en-US" dirty="0"/>
              <a:t>Risk Management &amp; Liability: Diocesan/Parish/School insurance coverage extends to volunteer mentors.</a:t>
            </a:r>
          </a:p>
          <a:p>
            <a:pPr marL="342900" indent="-342900">
              <a:buFont typeface="+mj-lt"/>
              <a:buAutoNum type="arabicPeriod"/>
            </a:pPr>
            <a:r>
              <a:rPr lang="en-US" dirty="0"/>
              <a:t>Program Oversight: </a:t>
            </a:r>
          </a:p>
          <a:p>
            <a:pPr marL="800100" lvl="1" indent="-342900">
              <a:buFont typeface="+mj-lt"/>
              <a:buAutoNum type="alphaLcParenR"/>
            </a:pPr>
            <a:r>
              <a:rPr lang="en-US" dirty="0"/>
              <a:t>Assign a school employee supervisor.</a:t>
            </a:r>
          </a:p>
          <a:p>
            <a:pPr marL="800100" lvl="1" indent="-342900">
              <a:buFont typeface="+mj-lt"/>
              <a:buAutoNum type="alphaLcParenR"/>
            </a:pPr>
            <a:r>
              <a:rPr lang="en-US" dirty="0"/>
              <a:t>Establish clear communication and accountability procedures.</a:t>
            </a:r>
          </a:p>
          <a:p>
            <a:pPr marL="800100" lvl="1" indent="-342900">
              <a:buFont typeface="+mj-lt"/>
              <a:buAutoNum type="alphaLcParenR"/>
            </a:pPr>
            <a:r>
              <a:rPr lang="en-US" dirty="0"/>
              <a:t>Maintain documentation of all required training, background checks, and signed agreements.</a:t>
            </a:r>
          </a:p>
        </p:txBody>
      </p:sp>
    </p:spTree>
    <p:extLst>
      <p:ext uri="{BB962C8B-B14F-4D97-AF65-F5344CB8AC3E}">
        <p14:creationId xmlns:p14="http://schemas.microsoft.com/office/powerpoint/2010/main" val="4268557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ED4D4-D5BB-197C-B799-AF07DC2B581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B43A51-34A9-23D5-0390-4AC5AC93E0BE}"/>
              </a:ext>
            </a:extLst>
          </p:cNvPr>
          <p:cNvSpPr>
            <a:spLocks noGrp="1"/>
          </p:cNvSpPr>
          <p:nvPr>
            <p:ph type="sldNum" sz="quarter" idx="12"/>
          </p:nvPr>
        </p:nvSpPr>
        <p:spPr/>
        <p:txBody>
          <a:bodyPr/>
          <a:lstStyle/>
          <a:p>
            <a:fld id="{3C62597E-4CD3-419B-AB69-78E1C58BCB92}" type="slidenum">
              <a:rPr lang="en-US" smtClean="0"/>
              <a:t>5</a:t>
            </a:fld>
            <a:endParaRPr lang="en-US" dirty="0"/>
          </a:p>
        </p:txBody>
      </p:sp>
      <p:sp>
        <p:nvSpPr>
          <p:cNvPr id="4" name="TextBox 3">
            <a:extLst>
              <a:ext uri="{FF2B5EF4-FFF2-40B4-BE49-F238E27FC236}">
                <a16:creationId xmlns:a16="http://schemas.microsoft.com/office/drawing/2014/main" id="{A54A6229-8500-686B-9DA2-743C3DB05EED}"/>
              </a:ext>
            </a:extLst>
          </p:cNvPr>
          <p:cNvSpPr txBox="1"/>
          <p:nvPr/>
        </p:nvSpPr>
        <p:spPr>
          <a:xfrm>
            <a:off x="106256" y="136525"/>
            <a:ext cx="12085744" cy="461665"/>
          </a:xfrm>
          <a:prstGeom prst="rect">
            <a:avLst/>
          </a:prstGeom>
          <a:noFill/>
        </p:spPr>
        <p:txBody>
          <a:bodyPr wrap="none" rtlCol="0">
            <a:spAutoFit/>
          </a:bodyPr>
          <a:lstStyle/>
          <a:p>
            <a:r>
              <a:rPr lang="en-US" sz="2400" b="1" dirty="0"/>
              <a:t>Volunteers: Building and Grounds / Driving / Parish and School Volunteers (continued)</a:t>
            </a:r>
          </a:p>
        </p:txBody>
      </p:sp>
      <p:sp>
        <p:nvSpPr>
          <p:cNvPr id="5" name="TextBox 4">
            <a:extLst>
              <a:ext uri="{FF2B5EF4-FFF2-40B4-BE49-F238E27FC236}">
                <a16:creationId xmlns:a16="http://schemas.microsoft.com/office/drawing/2014/main" id="{0379B294-5F4E-315C-E68F-CC5F976D4740}"/>
              </a:ext>
            </a:extLst>
          </p:cNvPr>
          <p:cNvSpPr txBox="1"/>
          <p:nvPr/>
        </p:nvSpPr>
        <p:spPr>
          <a:xfrm>
            <a:off x="666750" y="600928"/>
            <a:ext cx="10687050" cy="5201424"/>
          </a:xfrm>
          <a:prstGeom prst="rect">
            <a:avLst/>
          </a:prstGeom>
          <a:noFill/>
        </p:spPr>
        <p:txBody>
          <a:bodyPr wrap="square" rtlCol="0">
            <a:spAutoFit/>
          </a:bodyPr>
          <a:lstStyle/>
          <a:p>
            <a:r>
              <a:rPr lang="en-US" b="1" u="sng" dirty="0"/>
              <a:t>When is it a Non-Parish Sponsored Event</a:t>
            </a:r>
            <a:r>
              <a:rPr lang="en-US" dirty="0"/>
              <a:t>:</a:t>
            </a:r>
          </a:p>
          <a:p>
            <a:pPr marL="342900" indent="-342900">
              <a:buFont typeface="+mj-lt"/>
              <a:buAutoNum type="arabicPeriod"/>
            </a:pPr>
            <a:r>
              <a:rPr lang="en-US" dirty="0"/>
              <a:t>Boy Scouts/Girl Scouts/Knights of Columbus/American Legion/</a:t>
            </a:r>
            <a:r>
              <a:rPr lang="en-US" dirty="0" err="1"/>
              <a:t>Cursillo</a:t>
            </a:r>
            <a:r>
              <a:rPr lang="en-US" dirty="0"/>
              <a:t> or other similar organizations that use parish facilities for meetings and fundraisers.</a:t>
            </a:r>
          </a:p>
          <a:p>
            <a:pPr marL="342900" indent="-342900">
              <a:buFont typeface="+mj-lt"/>
              <a:buAutoNum type="arabicPeriod"/>
            </a:pPr>
            <a:r>
              <a:rPr lang="en-US" dirty="0"/>
              <a:t>AAU sport teams and non-parish sponsored sport classes or clinics.</a:t>
            </a:r>
          </a:p>
          <a:p>
            <a:pPr marL="342900" indent="-342900">
              <a:buFont typeface="+mj-lt"/>
              <a:buAutoNum type="arabicPeriod"/>
            </a:pPr>
            <a:r>
              <a:rPr lang="en-US" dirty="0"/>
              <a:t>Parishioner and non-parishioner families that rent or use facilities for family events or other activities.</a:t>
            </a:r>
          </a:p>
          <a:p>
            <a:pPr marL="342900" indent="-342900">
              <a:buFont typeface="+mj-lt"/>
              <a:buAutoNum type="arabicPeriod"/>
            </a:pPr>
            <a:r>
              <a:rPr lang="en-US" dirty="0"/>
              <a:t>Any other organization, municipality, city or county organization that uses parish facilities for meetings or functions that are non-parish sponsored.</a:t>
            </a:r>
          </a:p>
          <a:p>
            <a:endParaRPr lang="en-US" sz="1000" dirty="0"/>
          </a:p>
          <a:p>
            <a:r>
              <a:rPr lang="en-US" b="1" u="sng" dirty="0"/>
              <a:t>Exclusions to Coverage</a:t>
            </a:r>
            <a:r>
              <a:rPr lang="en-US" dirty="0"/>
              <a:t>: coverages do not apply to certain events and exposures such as:</a:t>
            </a:r>
          </a:p>
          <a:p>
            <a:pPr marL="342900" indent="-342900">
              <a:buFont typeface="+mj-lt"/>
              <a:buAutoNum type="arabicPeriod"/>
            </a:pPr>
            <a:r>
              <a:rPr lang="en-US" dirty="0"/>
              <a:t>Any type of carnival event.</a:t>
            </a:r>
          </a:p>
          <a:p>
            <a:pPr marL="342900" indent="-342900">
              <a:buFont typeface="+mj-lt"/>
              <a:buAutoNum type="arabicPeriod"/>
            </a:pPr>
            <a:r>
              <a:rPr lang="en-US" dirty="0"/>
              <a:t>Fireworks and firework displays.</a:t>
            </a:r>
          </a:p>
          <a:p>
            <a:pPr marL="342900" indent="-342900">
              <a:buFont typeface="+mj-lt"/>
              <a:buAutoNum type="arabicPeriod"/>
            </a:pPr>
            <a:r>
              <a:rPr lang="en-US" dirty="0"/>
              <a:t>Events involving: BYOB; pool and lake activities; recreational vehicles; organized or operated by professional promotors or performers.</a:t>
            </a:r>
          </a:p>
          <a:p>
            <a:pPr marL="342900" indent="-342900">
              <a:buFont typeface="+mj-lt"/>
              <a:buAutoNum type="arabicPeriod"/>
            </a:pPr>
            <a:r>
              <a:rPr lang="en-US" dirty="0"/>
              <a:t>Non-religious musical performances or concerts.</a:t>
            </a:r>
          </a:p>
          <a:p>
            <a:pPr marL="342900" indent="-342900">
              <a:buFont typeface="+mj-lt"/>
              <a:buAutoNum type="arabicPeriod"/>
            </a:pPr>
            <a:r>
              <a:rPr lang="en-US" dirty="0"/>
              <a:t>Organized sporting events including tournaments and camps.</a:t>
            </a:r>
          </a:p>
          <a:p>
            <a:pPr marL="342900" indent="-342900">
              <a:buFont typeface="+mj-lt"/>
              <a:buAutoNum type="arabicPeriod"/>
            </a:pPr>
            <a:r>
              <a:rPr lang="en-US" dirty="0"/>
              <a:t>Events where a fee or admission is charged unless all proceeds go to a charity.</a:t>
            </a:r>
          </a:p>
          <a:p>
            <a:pPr marL="342900" indent="-342900">
              <a:buFont typeface="+mj-lt"/>
              <a:buAutoNum type="arabicPeriod"/>
            </a:pPr>
            <a:r>
              <a:rPr lang="en-US" dirty="0"/>
              <a:t>Political rallies.</a:t>
            </a:r>
          </a:p>
          <a:p>
            <a:pPr marL="342900" indent="-342900">
              <a:buFont typeface="+mj-lt"/>
              <a:buAutoNum type="arabicPeriod"/>
            </a:pPr>
            <a:r>
              <a:rPr lang="en-US" dirty="0"/>
              <a:t>Amusement rides, including mechanically operated devices, trampolines and rebounding devices.</a:t>
            </a:r>
          </a:p>
          <a:p>
            <a:pPr marL="342900" indent="-342900">
              <a:buFont typeface="+mj-lt"/>
              <a:buAutoNum type="arabicPeriod"/>
            </a:pPr>
            <a:r>
              <a:rPr lang="en-US" dirty="0"/>
              <a:t>Claims related to an epidemic/pandemic.</a:t>
            </a:r>
          </a:p>
        </p:txBody>
      </p:sp>
    </p:spTree>
    <p:extLst>
      <p:ext uri="{BB962C8B-B14F-4D97-AF65-F5344CB8AC3E}">
        <p14:creationId xmlns:p14="http://schemas.microsoft.com/office/powerpoint/2010/main" val="14604328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1739</TotalTime>
  <Words>1327</Words>
  <Application>Microsoft Office PowerPoint</Application>
  <PresentationFormat>Widescreen</PresentationFormat>
  <Paragraphs>87</Paragraphs>
  <Slides>5</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Aptos Display</vt:lpstr>
      <vt:lpstr>Arial</vt:lpstr>
      <vt:lpstr>Baskerville Old Face</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Scott Smyth</dc:creator>
  <cp:lastModifiedBy>Scott Smyth</cp:lastModifiedBy>
  <cp:revision>62</cp:revision>
  <cp:lastPrinted>2026-09-01T14:18:50Z</cp:lastPrinted>
  <dcterms:created xsi:type="dcterms:W3CDTF">2025-08-18T21:09:58Z</dcterms:created>
  <dcterms:modified xsi:type="dcterms:W3CDTF">2026-09-08T14:29:41Z</dcterms:modified>
</cp:coreProperties>
</file>